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dataplatform.cloud.ibm.com/analytics/notebooks/v2/39efa7bf-bcfb-4139-ae48-f01dce1f0c63/view?access_token=5bfff013cf3fac9116255cb9308468699cbe5ef42395a78c76a9d2a1aefeb8c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dataplatform.cloud.ibm.com/analytics/notebooks/v2/8973bbed-befd-47a6-905a-8743ff6def00/view?access_token=21f1c08a24188d41741ce7bd054c46dd9f9b34fb351b1fa146209b1a4aedb4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dataplatform.cloud.ibm.com/analytics/notebooks/v2/643dedf0-8814-4724-9d33-bddaf3811922/view?access_token=8b63ecfcb71761e1318e360df803eabe34bbb19fb7142fe80eb6b119d1b8ce2c"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dataplatform.cloud.ibm.com/analytics/notebooks/v2/182ddbfa-de8c-4356-87c3-074e946f4ef1/view?access_token=844a01baf125552a12f2f1181760ab34955b0b9f5e2e378596f3dd081863bc8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dataplatform.cloud.ibm.com/analytics/notebooks/v2/f6ab93d7-5227-4391-a285-9a0f0f5498c4/view?access_token=e87b9609820472a3ee7d95cd72809ff6affb29d943ecd2a5eaac9e4b31b275b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dataplatform.cloud.ibm.com/analytics/notebooks/v2/8ee96962-62c5-4cde-9e70-1bb461cc3bf1/view?access_token=9f1757fc216597d64a5f13789c795cea6083a088df32b600d565cf4876ebc03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dataplatform.cloud.ibm.com/analytics/notebooks/v2/014a5c3a-608b-4ba3-b4e4-37451be88bcb/view?access_token=7924639044542588ee0b782dff5172e8ba2bee1f35d936480abec79ed3aeb28b"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dataplatform.cloud.ibm.com/analytics/notebooks/v2/014a5c3a-608b-4ba3-b4e4-37451be88bcb/view?access_token=7924639044542588ee0b782dff5172e8ba2bee1f35d936480abec79ed3aeb28b"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Jacob Tarter</a:t>
            </a:r>
          </a:p>
          <a:p>
            <a:r>
              <a:rPr lang="en-US" dirty="0">
                <a:solidFill>
                  <a:schemeClr val="bg2"/>
                </a:solidFill>
                <a:latin typeface="Abadi" panose="020B0604020104020204" pitchFamily="34" charset="0"/>
                <a:ea typeface="SF Pro" pitchFamily="2" charset="0"/>
                <a:cs typeface="SF Pro" pitchFamily="2" charset="0"/>
              </a:rPr>
              <a:t>12/5/2021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6151AC22-6A92-474C-8D00-A331E2C0FD91}"/>
              </a:ext>
            </a:extLst>
          </p:cNvPr>
          <p:cNvPicPr>
            <a:picLocks noChangeAspect="1"/>
          </p:cNvPicPr>
          <p:nvPr/>
        </p:nvPicPr>
        <p:blipFill>
          <a:blip r:embed="rId3"/>
          <a:stretch>
            <a:fillRect/>
          </a:stretch>
        </p:blipFill>
        <p:spPr>
          <a:xfrm>
            <a:off x="770011" y="1022986"/>
            <a:ext cx="11001375" cy="5067300"/>
          </a:xfrm>
          <a:prstGeom prst="rect">
            <a:avLst/>
          </a:prstGeom>
        </p:spPr>
      </p:pic>
      <p:sp>
        <p:nvSpPr>
          <p:cNvPr id="6" name="Rectangle 5">
            <a:extLst>
              <a:ext uri="{FF2B5EF4-FFF2-40B4-BE49-F238E27FC236}">
                <a16:creationId xmlns:a16="http://schemas.microsoft.com/office/drawing/2014/main" id="{B8A868DF-839F-45DB-839B-BF3C7813ED92}"/>
              </a:ext>
            </a:extLst>
          </p:cNvPr>
          <p:cNvSpPr/>
          <p:nvPr/>
        </p:nvSpPr>
        <p:spPr>
          <a:xfrm>
            <a:off x="7747819" y="1229032"/>
            <a:ext cx="2585884" cy="401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AB2B9D-4396-4C94-8A74-0C32D61993C8}"/>
              </a:ext>
            </a:extLst>
          </p:cNvPr>
          <p:cNvSpPr/>
          <p:nvPr/>
        </p:nvSpPr>
        <p:spPr>
          <a:xfrm>
            <a:off x="8872088" y="5688648"/>
            <a:ext cx="2585884" cy="401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42D9A2-7416-4D49-8764-645B1360B4E7}"/>
              </a:ext>
            </a:extLst>
          </p:cNvPr>
          <p:cNvSpPr txBox="1"/>
          <p:nvPr/>
        </p:nvSpPr>
        <p:spPr>
          <a:xfrm>
            <a:off x="8003458" y="1429851"/>
            <a:ext cx="3136490" cy="369332"/>
          </a:xfrm>
          <a:prstGeom prst="rect">
            <a:avLst/>
          </a:prstGeom>
          <a:noFill/>
        </p:spPr>
        <p:txBody>
          <a:bodyPr wrap="square" rtlCol="0">
            <a:spAutoFit/>
          </a:bodyPr>
          <a:lstStyle/>
          <a:p>
            <a:pPr algn="ctr"/>
            <a:r>
              <a:rPr lang="en-US" dirty="0">
                <a:hlinkClick r:id="rId4"/>
              </a:rPr>
              <a:t>Link to Notebook</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87CAC3B-B95A-467A-B731-D93D7C2C5A03}"/>
              </a:ext>
            </a:extLst>
          </p:cNvPr>
          <p:cNvPicPr>
            <a:picLocks noChangeAspect="1"/>
          </p:cNvPicPr>
          <p:nvPr/>
        </p:nvPicPr>
        <p:blipFill>
          <a:blip r:embed="rId3"/>
          <a:stretch>
            <a:fillRect/>
          </a:stretch>
        </p:blipFill>
        <p:spPr>
          <a:xfrm>
            <a:off x="804862" y="1295400"/>
            <a:ext cx="10582275" cy="4267200"/>
          </a:xfrm>
          <a:prstGeom prst="rect">
            <a:avLst/>
          </a:prstGeom>
        </p:spPr>
      </p:pic>
      <p:sp>
        <p:nvSpPr>
          <p:cNvPr id="7" name="TextBox 6">
            <a:extLst>
              <a:ext uri="{FF2B5EF4-FFF2-40B4-BE49-F238E27FC236}">
                <a16:creationId xmlns:a16="http://schemas.microsoft.com/office/drawing/2014/main" id="{29B4D9CB-8CBE-460A-937A-74F7193AEFEC}"/>
              </a:ext>
            </a:extLst>
          </p:cNvPr>
          <p:cNvSpPr txBox="1"/>
          <p:nvPr/>
        </p:nvSpPr>
        <p:spPr>
          <a:xfrm>
            <a:off x="770011" y="5889523"/>
            <a:ext cx="2262803" cy="369332"/>
          </a:xfrm>
          <a:prstGeom prst="rect">
            <a:avLst/>
          </a:prstGeom>
          <a:noFill/>
        </p:spPr>
        <p:txBody>
          <a:bodyPr wrap="square" rtlCol="0">
            <a:spAutoFit/>
          </a:bodyPr>
          <a:lstStyle/>
          <a:p>
            <a:r>
              <a:rPr lang="en-US" dirty="0">
                <a:hlinkClick r:id="rId4"/>
              </a:rPr>
              <a:t>Link to Notebook</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155085B-E855-4F71-8E23-C98ABB4FF2F9}"/>
              </a:ext>
            </a:extLst>
          </p:cNvPr>
          <p:cNvPicPr>
            <a:picLocks noChangeAspect="1"/>
          </p:cNvPicPr>
          <p:nvPr/>
        </p:nvPicPr>
        <p:blipFill>
          <a:blip r:embed="rId3"/>
          <a:stretch>
            <a:fillRect/>
          </a:stretch>
        </p:blipFill>
        <p:spPr>
          <a:xfrm>
            <a:off x="433387" y="1343025"/>
            <a:ext cx="11325225" cy="4171950"/>
          </a:xfrm>
          <a:prstGeom prst="rect">
            <a:avLst/>
          </a:prstGeom>
        </p:spPr>
      </p:pic>
      <p:sp>
        <p:nvSpPr>
          <p:cNvPr id="7" name="TextBox 6">
            <a:extLst>
              <a:ext uri="{FF2B5EF4-FFF2-40B4-BE49-F238E27FC236}">
                <a16:creationId xmlns:a16="http://schemas.microsoft.com/office/drawing/2014/main" id="{7E3C29C2-3080-48D3-B470-AD38761DA134}"/>
              </a:ext>
            </a:extLst>
          </p:cNvPr>
          <p:cNvSpPr txBox="1"/>
          <p:nvPr/>
        </p:nvSpPr>
        <p:spPr>
          <a:xfrm>
            <a:off x="433387" y="5801032"/>
            <a:ext cx="2240987" cy="369332"/>
          </a:xfrm>
          <a:prstGeom prst="rect">
            <a:avLst/>
          </a:prstGeom>
          <a:noFill/>
        </p:spPr>
        <p:txBody>
          <a:bodyPr wrap="square" rtlCol="0">
            <a:spAutoFit/>
          </a:bodyPr>
          <a:lstStyle/>
          <a:p>
            <a:r>
              <a:rPr lang="en-US" dirty="0">
                <a:hlinkClick r:id="rId4"/>
              </a:rPr>
              <a:t>Link to Notebook</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911EA201-C570-4814-B78D-53EB195A0FD6}"/>
              </a:ext>
            </a:extLst>
          </p:cNvPr>
          <p:cNvPicPr>
            <a:picLocks noChangeAspect="1"/>
          </p:cNvPicPr>
          <p:nvPr/>
        </p:nvPicPr>
        <p:blipFill>
          <a:blip r:embed="rId3"/>
          <a:stretch>
            <a:fillRect/>
          </a:stretch>
        </p:blipFill>
        <p:spPr>
          <a:xfrm>
            <a:off x="595312" y="1087699"/>
            <a:ext cx="11001375" cy="4981575"/>
          </a:xfrm>
          <a:prstGeom prst="rect">
            <a:avLst/>
          </a:prstGeom>
        </p:spPr>
      </p:pic>
      <p:sp>
        <p:nvSpPr>
          <p:cNvPr id="7" name="Rectangle 6">
            <a:extLst>
              <a:ext uri="{FF2B5EF4-FFF2-40B4-BE49-F238E27FC236}">
                <a16:creationId xmlns:a16="http://schemas.microsoft.com/office/drawing/2014/main" id="{990A9968-1C11-4D8A-9CAA-201DDC87F11F}"/>
              </a:ext>
            </a:extLst>
          </p:cNvPr>
          <p:cNvSpPr/>
          <p:nvPr/>
        </p:nvSpPr>
        <p:spPr>
          <a:xfrm>
            <a:off x="8170606" y="5604387"/>
            <a:ext cx="3008671" cy="401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367BB7-1FF8-429D-9A37-C837EDABE743}"/>
              </a:ext>
            </a:extLst>
          </p:cNvPr>
          <p:cNvSpPr txBox="1"/>
          <p:nvPr/>
        </p:nvSpPr>
        <p:spPr>
          <a:xfrm>
            <a:off x="678426" y="6213987"/>
            <a:ext cx="2458064" cy="369332"/>
          </a:xfrm>
          <a:prstGeom prst="rect">
            <a:avLst/>
          </a:prstGeom>
          <a:noFill/>
        </p:spPr>
        <p:txBody>
          <a:bodyPr wrap="square" rtlCol="0">
            <a:spAutoFit/>
          </a:bodyPr>
          <a:lstStyle/>
          <a:p>
            <a:r>
              <a:rPr lang="en-US" dirty="0">
                <a:hlinkClick r:id="rId4"/>
              </a:rPr>
              <a:t>Link to Notebook</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674F0B4C-1555-404C-91AD-E470E9DD6CC4}"/>
              </a:ext>
            </a:extLst>
          </p:cNvPr>
          <p:cNvPicPr>
            <a:picLocks noChangeAspect="1"/>
          </p:cNvPicPr>
          <p:nvPr/>
        </p:nvPicPr>
        <p:blipFill>
          <a:blip r:embed="rId3"/>
          <a:stretch>
            <a:fillRect/>
          </a:stretch>
        </p:blipFill>
        <p:spPr>
          <a:xfrm>
            <a:off x="495300" y="1037274"/>
            <a:ext cx="11201400" cy="5038725"/>
          </a:xfrm>
          <a:prstGeom prst="rect">
            <a:avLst/>
          </a:prstGeom>
        </p:spPr>
      </p:pic>
      <p:sp>
        <p:nvSpPr>
          <p:cNvPr id="7" name="Rectangle 6">
            <a:extLst>
              <a:ext uri="{FF2B5EF4-FFF2-40B4-BE49-F238E27FC236}">
                <a16:creationId xmlns:a16="http://schemas.microsoft.com/office/drawing/2014/main" id="{5397F18D-DD1E-46FF-9E1D-50185A030A05}"/>
              </a:ext>
            </a:extLst>
          </p:cNvPr>
          <p:cNvSpPr/>
          <p:nvPr/>
        </p:nvSpPr>
        <p:spPr>
          <a:xfrm>
            <a:off x="8714772" y="2438400"/>
            <a:ext cx="2847963"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7F00F8-0C36-4D3D-B014-378CFF68D03A}"/>
              </a:ext>
            </a:extLst>
          </p:cNvPr>
          <p:cNvSpPr/>
          <p:nvPr/>
        </p:nvSpPr>
        <p:spPr>
          <a:xfrm>
            <a:off x="8714771" y="5025798"/>
            <a:ext cx="2847963"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8825394-0818-4F75-8A7F-75D637ED9E4E}"/>
              </a:ext>
            </a:extLst>
          </p:cNvPr>
          <p:cNvSpPr txBox="1"/>
          <p:nvPr/>
        </p:nvSpPr>
        <p:spPr>
          <a:xfrm>
            <a:off x="495300" y="6154994"/>
            <a:ext cx="2257732" cy="369332"/>
          </a:xfrm>
          <a:prstGeom prst="rect">
            <a:avLst/>
          </a:prstGeom>
          <a:noFill/>
        </p:spPr>
        <p:txBody>
          <a:bodyPr wrap="square" rtlCol="0">
            <a:spAutoFit/>
          </a:bodyPr>
          <a:lstStyle/>
          <a:p>
            <a:r>
              <a:rPr lang="en-US" dirty="0">
                <a:hlinkClick r:id="rId4"/>
              </a:rPr>
              <a:t>Link to Notebook</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045BEE46-4EEA-46E3-BBC0-FA0344DB9FF7}"/>
              </a:ext>
            </a:extLst>
          </p:cNvPr>
          <p:cNvPicPr>
            <a:picLocks noChangeAspect="1"/>
          </p:cNvPicPr>
          <p:nvPr/>
        </p:nvPicPr>
        <p:blipFill>
          <a:blip r:embed="rId3"/>
          <a:stretch>
            <a:fillRect/>
          </a:stretch>
        </p:blipFill>
        <p:spPr>
          <a:xfrm>
            <a:off x="838199" y="1341108"/>
            <a:ext cx="10515601" cy="4684465"/>
          </a:xfrm>
          <a:prstGeom prst="rect">
            <a:avLst/>
          </a:prstGeom>
        </p:spPr>
      </p:pic>
      <p:sp>
        <p:nvSpPr>
          <p:cNvPr id="7" name="Rectangle 6">
            <a:extLst>
              <a:ext uri="{FF2B5EF4-FFF2-40B4-BE49-F238E27FC236}">
                <a16:creationId xmlns:a16="http://schemas.microsoft.com/office/drawing/2014/main" id="{44DEBBA5-3797-4015-B253-4669CCE412F6}"/>
              </a:ext>
            </a:extLst>
          </p:cNvPr>
          <p:cNvSpPr/>
          <p:nvPr/>
        </p:nvSpPr>
        <p:spPr>
          <a:xfrm>
            <a:off x="8858865" y="5073445"/>
            <a:ext cx="2426746" cy="87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F97E48-0536-48C3-9AB8-297839C10C8E}"/>
              </a:ext>
            </a:extLst>
          </p:cNvPr>
          <p:cNvSpPr txBox="1"/>
          <p:nvPr/>
        </p:nvSpPr>
        <p:spPr>
          <a:xfrm>
            <a:off x="838199" y="6174658"/>
            <a:ext cx="2170472" cy="369332"/>
          </a:xfrm>
          <a:prstGeom prst="rect">
            <a:avLst/>
          </a:prstGeom>
          <a:noFill/>
        </p:spPr>
        <p:txBody>
          <a:bodyPr wrap="square" rtlCol="0">
            <a:spAutoFit/>
          </a:bodyPr>
          <a:lstStyle/>
          <a:p>
            <a:r>
              <a:rPr lang="en-US" dirty="0">
                <a:hlinkClick r:id="rId4"/>
              </a:rPr>
              <a:t>Link to Notebook</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6BF97D8-C2FE-4044-AF45-73B0801EA987}"/>
              </a:ext>
            </a:extLst>
          </p:cNvPr>
          <p:cNvPicPr>
            <a:picLocks noChangeAspect="1"/>
          </p:cNvPicPr>
          <p:nvPr/>
        </p:nvPicPr>
        <p:blipFill>
          <a:blip r:embed="rId3"/>
          <a:stretch>
            <a:fillRect/>
          </a:stretch>
        </p:blipFill>
        <p:spPr>
          <a:xfrm>
            <a:off x="770011" y="1021102"/>
            <a:ext cx="10603937" cy="507106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7832C79-8902-41F8-BF2A-472F1FE89559}"/>
              </a:ext>
            </a:extLst>
          </p:cNvPr>
          <p:cNvPicPr>
            <a:picLocks noChangeAspect="1"/>
          </p:cNvPicPr>
          <p:nvPr/>
        </p:nvPicPr>
        <p:blipFill>
          <a:blip r:embed="rId3"/>
          <a:stretch>
            <a:fillRect/>
          </a:stretch>
        </p:blipFill>
        <p:spPr>
          <a:xfrm>
            <a:off x="598561" y="1146321"/>
            <a:ext cx="10687050" cy="48792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358385F-2EBB-47A7-84F7-9FEE311B50FF}"/>
              </a:ext>
            </a:extLst>
          </p:cNvPr>
          <p:cNvPicPr>
            <a:picLocks noChangeAspect="1"/>
          </p:cNvPicPr>
          <p:nvPr/>
        </p:nvPicPr>
        <p:blipFill>
          <a:blip r:embed="rId3"/>
          <a:stretch>
            <a:fillRect/>
          </a:stretch>
        </p:blipFill>
        <p:spPr>
          <a:xfrm>
            <a:off x="1187629" y="1355829"/>
            <a:ext cx="9816742" cy="496352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9AC22FD-C5D0-4CD7-A234-A9DFEAAA18DC}"/>
              </a:ext>
            </a:extLst>
          </p:cNvPr>
          <p:cNvPicPr>
            <a:picLocks noChangeAspect="1"/>
          </p:cNvPicPr>
          <p:nvPr/>
        </p:nvPicPr>
        <p:blipFill>
          <a:blip r:embed="rId3"/>
          <a:stretch>
            <a:fillRect/>
          </a:stretch>
        </p:blipFill>
        <p:spPr>
          <a:xfrm>
            <a:off x="838200" y="1224665"/>
            <a:ext cx="10515600" cy="48793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1CA4E63-AB2B-457F-82C1-24966A76A0DA}"/>
              </a:ext>
            </a:extLst>
          </p:cNvPr>
          <p:cNvPicPr>
            <a:picLocks noChangeAspect="1"/>
          </p:cNvPicPr>
          <p:nvPr/>
        </p:nvPicPr>
        <p:blipFill>
          <a:blip r:embed="rId3"/>
          <a:stretch>
            <a:fillRect/>
          </a:stretch>
        </p:blipFill>
        <p:spPr>
          <a:xfrm>
            <a:off x="1067974" y="1501428"/>
            <a:ext cx="9919673" cy="45241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EE3E96C-2B7F-4E50-88F7-1A78C125FC8E}"/>
              </a:ext>
            </a:extLst>
          </p:cNvPr>
          <p:cNvPicPr>
            <a:picLocks noChangeAspect="1"/>
          </p:cNvPicPr>
          <p:nvPr/>
        </p:nvPicPr>
        <p:blipFill>
          <a:blip r:embed="rId3"/>
          <a:stretch>
            <a:fillRect/>
          </a:stretch>
        </p:blipFill>
        <p:spPr>
          <a:xfrm>
            <a:off x="1550128" y="1555677"/>
            <a:ext cx="8955366" cy="44698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BD01C34-4213-452A-B3FC-A1B5F39E9058}"/>
              </a:ext>
            </a:extLst>
          </p:cNvPr>
          <p:cNvPicPr>
            <a:picLocks noChangeAspect="1"/>
          </p:cNvPicPr>
          <p:nvPr/>
        </p:nvPicPr>
        <p:blipFill>
          <a:blip r:embed="rId3"/>
          <a:stretch>
            <a:fillRect/>
          </a:stretch>
        </p:blipFill>
        <p:spPr>
          <a:xfrm>
            <a:off x="503311" y="1460858"/>
            <a:ext cx="11049000" cy="44672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14BF310-E632-481F-9351-6A0F5405FCAA}"/>
              </a:ext>
            </a:extLst>
          </p:cNvPr>
          <p:cNvPicPr>
            <a:picLocks noChangeAspect="1"/>
          </p:cNvPicPr>
          <p:nvPr/>
        </p:nvPicPr>
        <p:blipFill>
          <a:blip r:embed="rId3"/>
          <a:stretch>
            <a:fillRect/>
          </a:stretch>
        </p:blipFill>
        <p:spPr>
          <a:xfrm>
            <a:off x="1031926" y="1606550"/>
            <a:ext cx="10128148" cy="390896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7B6EB33-3977-4021-9F8A-B20023C646FE}"/>
              </a:ext>
            </a:extLst>
          </p:cNvPr>
          <p:cNvPicPr>
            <a:picLocks noChangeAspect="1"/>
          </p:cNvPicPr>
          <p:nvPr/>
        </p:nvPicPr>
        <p:blipFill>
          <a:blip r:embed="rId3"/>
          <a:stretch>
            <a:fillRect/>
          </a:stretch>
        </p:blipFill>
        <p:spPr>
          <a:xfrm>
            <a:off x="770011" y="1531989"/>
            <a:ext cx="10715625" cy="4305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4B66AD1-B203-43B3-A5E0-C5A41811C216}"/>
              </a:ext>
            </a:extLst>
          </p:cNvPr>
          <p:cNvPicPr>
            <a:picLocks noChangeAspect="1"/>
          </p:cNvPicPr>
          <p:nvPr/>
        </p:nvPicPr>
        <p:blipFill>
          <a:blip r:embed="rId3"/>
          <a:stretch>
            <a:fillRect/>
          </a:stretch>
        </p:blipFill>
        <p:spPr>
          <a:xfrm>
            <a:off x="932847" y="1380173"/>
            <a:ext cx="10525125" cy="43529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763E847-FF66-46AB-9186-954050E16471}"/>
              </a:ext>
            </a:extLst>
          </p:cNvPr>
          <p:cNvPicPr>
            <a:picLocks noChangeAspect="1"/>
          </p:cNvPicPr>
          <p:nvPr/>
        </p:nvPicPr>
        <p:blipFill>
          <a:blip r:embed="rId3"/>
          <a:stretch>
            <a:fillRect/>
          </a:stretch>
        </p:blipFill>
        <p:spPr>
          <a:xfrm>
            <a:off x="770011" y="1606345"/>
            <a:ext cx="11163300" cy="40386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7EA6BEB-9CA6-477E-82A1-9EC49BD99978}"/>
              </a:ext>
            </a:extLst>
          </p:cNvPr>
          <p:cNvPicPr>
            <a:picLocks noChangeAspect="1"/>
          </p:cNvPicPr>
          <p:nvPr/>
        </p:nvPicPr>
        <p:blipFill>
          <a:blip r:embed="rId3"/>
          <a:stretch>
            <a:fillRect/>
          </a:stretch>
        </p:blipFill>
        <p:spPr>
          <a:xfrm>
            <a:off x="471487" y="1270636"/>
            <a:ext cx="11249025" cy="4572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6611"/>
            <a:ext cx="10687961" cy="4608962"/>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Collection</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Wrangling</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EDA with Data Visualization</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EDA with SQL</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Built an interactive map with Folium</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Built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Exploratory data analysis results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Interactive analytics demonstrations available by screenshots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D732D87-EA40-4B82-8E84-06513C0A58F8}"/>
              </a:ext>
            </a:extLst>
          </p:cNvPr>
          <p:cNvPicPr>
            <a:picLocks noChangeAspect="1"/>
          </p:cNvPicPr>
          <p:nvPr/>
        </p:nvPicPr>
        <p:blipFill>
          <a:blip r:embed="rId3"/>
          <a:stretch>
            <a:fillRect/>
          </a:stretch>
        </p:blipFill>
        <p:spPr>
          <a:xfrm>
            <a:off x="490537" y="1405948"/>
            <a:ext cx="11210925" cy="46196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52153CC-42FD-4968-B865-33DEF5E7BA38}"/>
              </a:ext>
            </a:extLst>
          </p:cNvPr>
          <p:cNvPicPr>
            <a:picLocks noChangeAspect="1"/>
          </p:cNvPicPr>
          <p:nvPr/>
        </p:nvPicPr>
        <p:blipFill>
          <a:blip r:embed="rId3"/>
          <a:stretch>
            <a:fillRect/>
          </a:stretch>
        </p:blipFill>
        <p:spPr>
          <a:xfrm>
            <a:off x="734028" y="1386898"/>
            <a:ext cx="11106150" cy="46386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pic>
        <p:nvPicPr>
          <p:cNvPr id="6" name="Picture 5">
            <a:extLst>
              <a:ext uri="{FF2B5EF4-FFF2-40B4-BE49-F238E27FC236}">
                <a16:creationId xmlns:a16="http://schemas.microsoft.com/office/drawing/2014/main" id="{EA33315D-DF48-43A0-92DD-6A535F0C0B1F}"/>
              </a:ext>
            </a:extLst>
          </p:cNvPr>
          <p:cNvPicPr>
            <a:picLocks noChangeAspect="1"/>
          </p:cNvPicPr>
          <p:nvPr/>
        </p:nvPicPr>
        <p:blipFill>
          <a:blip r:embed="rId3"/>
          <a:stretch>
            <a:fillRect/>
          </a:stretch>
        </p:blipFill>
        <p:spPr>
          <a:xfrm>
            <a:off x="561514" y="1329748"/>
            <a:ext cx="11344275" cy="46958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DB3EC83-2622-4DE2-BD12-0147EFDF6FE1}"/>
              </a:ext>
            </a:extLst>
          </p:cNvPr>
          <p:cNvPicPr>
            <a:picLocks noChangeAspect="1"/>
          </p:cNvPicPr>
          <p:nvPr/>
        </p:nvPicPr>
        <p:blipFill>
          <a:blip r:embed="rId3"/>
          <a:stretch>
            <a:fillRect/>
          </a:stretch>
        </p:blipFill>
        <p:spPr>
          <a:xfrm>
            <a:off x="875697" y="1445342"/>
            <a:ext cx="10582275" cy="44196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AA9FD6DB-B3CC-4C85-AFF0-A0B15B71B340}"/>
              </a:ext>
            </a:extLst>
          </p:cNvPr>
          <p:cNvPicPr>
            <a:picLocks noChangeAspect="1"/>
          </p:cNvPicPr>
          <p:nvPr/>
        </p:nvPicPr>
        <p:blipFill>
          <a:blip r:embed="rId3"/>
          <a:stretch>
            <a:fillRect/>
          </a:stretch>
        </p:blipFill>
        <p:spPr>
          <a:xfrm>
            <a:off x="2036967" y="1404322"/>
            <a:ext cx="8334375" cy="52292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Markers</a:t>
            </a:r>
          </a:p>
        </p:txBody>
      </p:sp>
      <p:pic>
        <p:nvPicPr>
          <p:cNvPr id="4" name="Picture 3">
            <a:extLst>
              <a:ext uri="{FF2B5EF4-FFF2-40B4-BE49-F238E27FC236}">
                <a16:creationId xmlns:a16="http://schemas.microsoft.com/office/drawing/2014/main" id="{C981AEB2-ED7D-4038-97B6-C56F7C6E366E}"/>
              </a:ext>
            </a:extLst>
          </p:cNvPr>
          <p:cNvPicPr>
            <a:picLocks noChangeAspect="1"/>
          </p:cNvPicPr>
          <p:nvPr/>
        </p:nvPicPr>
        <p:blipFill>
          <a:blip r:embed="rId3"/>
          <a:stretch>
            <a:fillRect/>
          </a:stretch>
        </p:blipFill>
        <p:spPr>
          <a:xfrm>
            <a:off x="423862" y="1087699"/>
            <a:ext cx="11344275" cy="4943475"/>
          </a:xfrm>
          <a:prstGeom prst="rect">
            <a:avLst/>
          </a:prstGeom>
        </p:spPr>
      </p:pic>
      <p:sp>
        <p:nvSpPr>
          <p:cNvPr id="6" name="Rectangle 5">
            <a:extLst>
              <a:ext uri="{FF2B5EF4-FFF2-40B4-BE49-F238E27FC236}">
                <a16:creationId xmlns:a16="http://schemas.microsoft.com/office/drawing/2014/main" id="{AD2E0633-F35A-4102-9347-A5F269EE4EB1}"/>
              </a:ext>
            </a:extLst>
          </p:cNvPr>
          <p:cNvSpPr/>
          <p:nvPr/>
        </p:nvSpPr>
        <p:spPr>
          <a:xfrm>
            <a:off x="10726994" y="5810063"/>
            <a:ext cx="393290" cy="167149"/>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Landmarks</a:t>
            </a:r>
          </a:p>
        </p:txBody>
      </p:sp>
      <p:pic>
        <p:nvPicPr>
          <p:cNvPr id="4" name="Picture 3">
            <a:extLst>
              <a:ext uri="{FF2B5EF4-FFF2-40B4-BE49-F238E27FC236}">
                <a16:creationId xmlns:a16="http://schemas.microsoft.com/office/drawing/2014/main" id="{DD53ECCB-C720-46C0-991A-99745FB35A9B}"/>
              </a:ext>
            </a:extLst>
          </p:cNvPr>
          <p:cNvPicPr>
            <a:picLocks noChangeAspect="1"/>
          </p:cNvPicPr>
          <p:nvPr/>
        </p:nvPicPr>
        <p:blipFill>
          <a:blip r:embed="rId3"/>
          <a:stretch>
            <a:fillRect/>
          </a:stretch>
        </p:blipFill>
        <p:spPr>
          <a:xfrm>
            <a:off x="571500" y="1320223"/>
            <a:ext cx="11049000" cy="47053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Summary of Successful Launch Sites</a:t>
            </a:r>
          </a:p>
        </p:txBody>
      </p:sp>
      <p:pic>
        <p:nvPicPr>
          <p:cNvPr id="4" name="Picture 3">
            <a:extLst>
              <a:ext uri="{FF2B5EF4-FFF2-40B4-BE49-F238E27FC236}">
                <a16:creationId xmlns:a16="http://schemas.microsoft.com/office/drawing/2014/main" id="{ED941FAF-3BF7-46E1-A9AC-BC7C622C691B}"/>
              </a:ext>
            </a:extLst>
          </p:cNvPr>
          <p:cNvPicPr>
            <a:picLocks noChangeAspect="1"/>
          </p:cNvPicPr>
          <p:nvPr/>
        </p:nvPicPr>
        <p:blipFill>
          <a:blip r:embed="rId3"/>
          <a:stretch>
            <a:fillRect/>
          </a:stretch>
        </p:blipFill>
        <p:spPr>
          <a:xfrm>
            <a:off x="770011" y="1382815"/>
            <a:ext cx="10525125" cy="45053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629904" cy="445338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u="sng"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 is the way of the future of commercial space travel: its Falcon 9 rocket costs just 62 million dollars to launch, compared to competitors that charge upwards of 165 million dollars. SpaceX is able to be cost competitive by being able to reuse the first stage of its Falcon 9 rocket. Therefore, by using publicly available launch data, it is possible to predict whether a Falcon 9’s first stage will land after delivering a payload, which can be used by competitors to big against SpaceX for commercial rocket launches.</a:t>
            </a:r>
          </a:p>
          <a:p>
            <a:pPr marL="0" indent="0">
              <a:spcBef>
                <a:spcPts val="1400"/>
              </a:spcBef>
              <a:buNone/>
            </a:pP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2200" u="sng" dirty="0">
                <a:solidFill>
                  <a:schemeClr val="accent3">
                    <a:lumMod val="25000"/>
                  </a:schemeClr>
                </a:solidFill>
                <a:latin typeface="Abadi" panose="020B0604020104020204" pitchFamily="34" charset="0"/>
              </a:rPr>
              <a:t>Problems solved by this project</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Determining what influences a successful Falcon 9 launch / first stage landing</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The effect of each influencing variable on the success rate of a first stage landing</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The conditions necessary for SpaceX to achieve a successful first 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4" name="Picture 3">
            <a:extLst>
              <a:ext uri="{FF2B5EF4-FFF2-40B4-BE49-F238E27FC236}">
                <a16:creationId xmlns:a16="http://schemas.microsoft.com/office/drawing/2014/main" id="{7F52E3DA-A3D7-478C-8881-4B12CC6989ED}"/>
              </a:ext>
            </a:extLst>
          </p:cNvPr>
          <p:cNvPicPr>
            <a:picLocks noChangeAspect="1"/>
          </p:cNvPicPr>
          <p:nvPr/>
        </p:nvPicPr>
        <p:blipFill>
          <a:blip r:embed="rId3"/>
          <a:stretch>
            <a:fillRect/>
          </a:stretch>
        </p:blipFill>
        <p:spPr>
          <a:xfrm>
            <a:off x="1913922" y="1501198"/>
            <a:ext cx="8172450" cy="45243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by Weight of Payload</a:t>
            </a:r>
          </a:p>
        </p:txBody>
      </p:sp>
      <p:pic>
        <p:nvPicPr>
          <p:cNvPr id="4" name="Picture 3">
            <a:extLst>
              <a:ext uri="{FF2B5EF4-FFF2-40B4-BE49-F238E27FC236}">
                <a16:creationId xmlns:a16="http://schemas.microsoft.com/office/drawing/2014/main" id="{8667B7B7-A454-4B12-BE32-2CCA49A215BB}"/>
              </a:ext>
            </a:extLst>
          </p:cNvPr>
          <p:cNvPicPr>
            <a:picLocks noChangeAspect="1"/>
          </p:cNvPicPr>
          <p:nvPr/>
        </p:nvPicPr>
        <p:blipFill>
          <a:blip r:embed="rId3"/>
          <a:stretch>
            <a:fillRect/>
          </a:stretch>
        </p:blipFill>
        <p:spPr>
          <a:xfrm>
            <a:off x="385762" y="1556722"/>
            <a:ext cx="11420475" cy="43148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6F35C63-4905-4E41-BE46-2FEAD72B81C6}"/>
              </a:ext>
            </a:extLst>
          </p:cNvPr>
          <p:cNvPicPr>
            <a:picLocks noChangeAspect="1"/>
          </p:cNvPicPr>
          <p:nvPr/>
        </p:nvPicPr>
        <p:blipFill>
          <a:blip r:embed="rId3"/>
          <a:stretch>
            <a:fillRect/>
          </a:stretch>
        </p:blipFill>
        <p:spPr>
          <a:xfrm>
            <a:off x="1122436" y="1335344"/>
            <a:ext cx="9810750" cy="5427941"/>
          </a:xfrm>
          <a:prstGeom prst="rect">
            <a:avLst/>
          </a:prstGeom>
        </p:spPr>
      </p:pic>
      <p:sp>
        <p:nvSpPr>
          <p:cNvPr id="6" name="Rectangle 5">
            <a:extLst>
              <a:ext uri="{FF2B5EF4-FFF2-40B4-BE49-F238E27FC236}">
                <a16:creationId xmlns:a16="http://schemas.microsoft.com/office/drawing/2014/main" id="{F13D4876-B34E-40AC-9AB5-B78D7FE2C01A}"/>
              </a:ext>
            </a:extLst>
          </p:cNvPr>
          <p:cNvSpPr/>
          <p:nvPr/>
        </p:nvSpPr>
        <p:spPr>
          <a:xfrm>
            <a:off x="10086372" y="6427211"/>
            <a:ext cx="473473" cy="248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A66FA22-926A-46C8-AF4F-78366507CFD1}"/>
              </a:ext>
            </a:extLst>
          </p:cNvPr>
          <p:cNvPicPr>
            <a:picLocks noChangeAspect="1"/>
          </p:cNvPicPr>
          <p:nvPr/>
        </p:nvPicPr>
        <p:blipFill>
          <a:blip r:embed="rId3"/>
          <a:stretch>
            <a:fillRect/>
          </a:stretch>
        </p:blipFill>
        <p:spPr>
          <a:xfrm>
            <a:off x="734028" y="1333500"/>
            <a:ext cx="10363200" cy="5524500"/>
          </a:xfrm>
          <a:prstGeom prst="rect">
            <a:avLst/>
          </a:prstGeom>
        </p:spPr>
      </p:pic>
      <p:sp>
        <p:nvSpPr>
          <p:cNvPr id="6" name="Rectangle 5">
            <a:extLst>
              <a:ext uri="{FF2B5EF4-FFF2-40B4-BE49-F238E27FC236}">
                <a16:creationId xmlns:a16="http://schemas.microsoft.com/office/drawing/2014/main" id="{5DA388B7-6F4A-4C49-9AF9-B734D8788F15}"/>
              </a:ext>
            </a:extLst>
          </p:cNvPr>
          <p:cNvSpPr/>
          <p:nvPr/>
        </p:nvSpPr>
        <p:spPr>
          <a:xfrm>
            <a:off x="10422194" y="6427211"/>
            <a:ext cx="481780" cy="401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3" name="Picture 2">
            <a:extLst>
              <a:ext uri="{FF2B5EF4-FFF2-40B4-BE49-F238E27FC236}">
                <a16:creationId xmlns:a16="http://schemas.microsoft.com/office/drawing/2014/main" id="{5158A8D8-67CD-4ED8-BC5B-FBAE7CCBCD87}"/>
              </a:ext>
            </a:extLst>
          </p:cNvPr>
          <p:cNvPicPr>
            <a:picLocks noChangeAspect="1"/>
          </p:cNvPicPr>
          <p:nvPr/>
        </p:nvPicPr>
        <p:blipFill>
          <a:blip r:embed="rId3"/>
          <a:stretch>
            <a:fillRect/>
          </a:stretch>
        </p:blipFill>
        <p:spPr>
          <a:xfrm>
            <a:off x="866775" y="1582839"/>
            <a:ext cx="10458450" cy="4105275"/>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for this project was collected by using the SpaceX Rest API and scrapping additional data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encoded data fields for machine learning and removed unnecessary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 data was acquired via the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Additional data was gathered by web scraping Wikipedia</a:t>
            </a:r>
          </a:p>
          <a:p>
            <a:pPr>
              <a:lnSpc>
                <a:spcPct val="100000"/>
              </a:lnSpc>
              <a:spcBef>
                <a:spcPts val="1400"/>
              </a:spcBef>
            </a:pPr>
            <a:r>
              <a:rPr lang="en-US" sz="2200" dirty="0">
                <a:solidFill>
                  <a:schemeClr val="accent3">
                    <a:lumMod val="25000"/>
                  </a:schemeClr>
                </a:solidFill>
                <a:latin typeface="Abadi" panose="020B0604020104020204" pitchFamily="34" charset="0"/>
              </a:rPr>
              <a:t>Data included rocket used, payload delivered, launch specifications, landing specifications, and landing outcome, etc.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6481319A-BA97-4D8F-88DC-9E0D8374A996}"/>
              </a:ext>
            </a:extLst>
          </p:cNvPr>
          <p:cNvPicPr>
            <a:picLocks noChangeAspect="1"/>
          </p:cNvPicPr>
          <p:nvPr/>
        </p:nvPicPr>
        <p:blipFill>
          <a:blip r:embed="rId3"/>
          <a:stretch>
            <a:fillRect/>
          </a:stretch>
        </p:blipFill>
        <p:spPr>
          <a:xfrm>
            <a:off x="1219837" y="3807138"/>
            <a:ext cx="4807975" cy="2494949"/>
          </a:xfrm>
          <a:prstGeom prst="rect">
            <a:avLst/>
          </a:prstGeom>
        </p:spPr>
      </p:pic>
      <p:pic>
        <p:nvPicPr>
          <p:cNvPr id="7" name="Picture 6">
            <a:extLst>
              <a:ext uri="{FF2B5EF4-FFF2-40B4-BE49-F238E27FC236}">
                <a16:creationId xmlns:a16="http://schemas.microsoft.com/office/drawing/2014/main" id="{30192AEC-D7F5-445F-8C09-2AE9FE1F99C3}"/>
              </a:ext>
            </a:extLst>
          </p:cNvPr>
          <p:cNvPicPr>
            <a:picLocks noChangeAspect="1"/>
          </p:cNvPicPr>
          <p:nvPr/>
        </p:nvPicPr>
        <p:blipFill>
          <a:blip r:embed="rId4"/>
          <a:stretch>
            <a:fillRect/>
          </a:stretch>
        </p:blipFill>
        <p:spPr>
          <a:xfrm>
            <a:off x="6477638" y="3807138"/>
            <a:ext cx="3794703" cy="2501536"/>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01AA90F-B73B-4328-9B8F-BCCEE50E7561}"/>
              </a:ext>
            </a:extLst>
          </p:cNvPr>
          <p:cNvPicPr>
            <a:picLocks noChangeAspect="1"/>
          </p:cNvPicPr>
          <p:nvPr/>
        </p:nvPicPr>
        <p:blipFill>
          <a:blip r:embed="rId3"/>
          <a:stretch>
            <a:fillRect/>
          </a:stretch>
        </p:blipFill>
        <p:spPr>
          <a:xfrm>
            <a:off x="4860955" y="1470146"/>
            <a:ext cx="5225417" cy="4957064"/>
          </a:xfrm>
          <a:prstGeom prst="rect">
            <a:avLst/>
          </a:prstGeom>
        </p:spPr>
      </p:pic>
      <p:pic>
        <p:nvPicPr>
          <p:cNvPr id="9" name="Picture 8">
            <a:extLst>
              <a:ext uri="{FF2B5EF4-FFF2-40B4-BE49-F238E27FC236}">
                <a16:creationId xmlns:a16="http://schemas.microsoft.com/office/drawing/2014/main" id="{1F70A82B-1C40-49AE-A356-73FAFEBDD247}"/>
              </a:ext>
            </a:extLst>
          </p:cNvPr>
          <p:cNvPicPr>
            <a:picLocks noChangeAspect="1"/>
          </p:cNvPicPr>
          <p:nvPr/>
        </p:nvPicPr>
        <p:blipFill>
          <a:blip r:embed="rId4"/>
          <a:stretch>
            <a:fillRect/>
          </a:stretch>
        </p:blipFill>
        <p:spPr>
          <a:xfrm>
            <a:off x="770011" y="1564031"/>
            <a:ext cx="3371850" cy="4581525"/>
          </a:xfrm>
          <a:prstGeom prst="rect">
            <a:avLst/>
          </a:prstGeom>
        </p:spPr>
      </p:pic>
      <p:sp>
        <p:nvSpPr>
          <p:cNvPr id="10" name="Rectangle 9">
            <a:extLst>
              <a:ext uri="{FF2B5EF4-FFF2-40B4-BE49-F238E27FC236}">
                <a16:creationId xmlns:a16="http://schemas.microsoft.com/office/drawing/2014/main" id="{65C19212-6632-4CAD-BE5A-B94C7C849F11}"/>
              </a:ext>
            </a:extLst>
          </p:cNvPr>
          <p:cNvSpPr/>
          <p:nvPr/>
        </p:nvSpPr>
        <p:spPr>
          <a:xfrm>
            <a:off x="8714772" y="1470146"/>
            <a:ext cx="1371600" cy="1877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33C943-6C6E-47D5-B722-C3AB858D46F5}"/>
              </a:ext>
            </a:extLst>
          </p:cNvPr>
          <p:cNvSpPr/>
          <p:nvPr/>
        </p:nvSpPr>
        <p:spPr>
          <a:xfrm>
            <a:off x="8631198" y="6145556"/>
            <a:ext cx="1371600" cy="1877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CD9AF0-E865-4B11-8F72-70B8E7D2059D}"/>
              </a:ext>
            </a:extLst>
          </p:cNvPr>
          <p:cNvSpPr txBox="1"/>
          <p:nvPr/>
        </p:nvSpPr>
        <p:spPr>
          <a:xfrm>
            <a:off x="770011" y="6333326"/>
            <a:ext cx="3371850" cy="369332"/>
          </a:xfrm>
          <a:prstGeom prst="rect">
            <a:avLst/>
          </a:prstGeom>
          <a:noFill/>
        </p:spPr>
        <p:txBody>
          <a:bodyPr wrap="square" rtlCol="0">
            <a:spAutoFit/>
          </a:bodyPr>
          <a:lstStyle/>
          <a:p>
            <a:pPr algn="ctr"/>
            <a:r>
              <a:rPr lang="en-US" dirty="0">
                <a:hlinkClick r:id="rId5"/>
              </a:rPr>
              <a:t>Link to Notebook</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48B25981-B222-4DB8-9194-0A7A8EF3AD69}"/>
              </a:ext>
            </a:extLst>
          </p:cNvPr>
          <p:cNvPicPr>
            <a:picLocks noChangeAspect="1"/>
          </p:cNvPicPr>
          <p:nvPr/>
        </p:nvPicPr>
        <p:blipFill>
          <a:blip r:embed="rId3"/>
          <a:stretch>
            <a:fillRect/>
          </a:stretch>
        </p:blipFill>
        <p:spPr>
          <a:xfrm>
            <a:off x="922411" y="1482148"/>
            <a:ext cx="3838575" cy="4543425"/>
          </a:xfrm>
          <a:prstGeom prst="rect">
            <a:avLst/>
          </a:prstGeom>
        </p:spPr>
      </p:pic>
      <p:pic>
        <p:nvPicPr>
          <p:cNvPr id="9" name="Picture 8">
            <a:extLst>
              <a:ext uri="{FF2B5EF4-FFF2-40B4-BE49-F238E27FC236}">
                <a16:creationId xmlns:a16="http://schemas.microsoft.com/office/drawing/2014/main" id="{46BB6884-9B97-4726-A6EB-02A6EC210EE7}"/>
              </a:ext>
            </a:extLst>
          </p:cNvPr>
          <p:cNvPicPr>
            <a:picLocks noChangeAspect="1"/>
          </p:cNvPicPr>
          <p:nvPr/>
        </p:nvPicPr>
        <p:blipFill>
          <a:blip r:embed="rId4"/>
          <a:stretch>
            <a:fillRect/>
          </a:stretch>
        </p:blipFill>
        <p:spPr>
          <a:xfrm>
            <a:off x="5567363" y="1482148"/>
            <a:ext cx="5080420" cy="4895543"/>
          </a:xfrm>
          <a:prstGeom prst="rect">
            <a:avLst/>
          </a:prstGeom>
        </p:spPr>
      </p:pic>
      <p:sp>
        <p:nvSpPr>
          <p:cNvPr id="12" name="TextBox 11">
            <a:extLst>
              <a:ext uri="{FF2B5EF4-FFF2-40B4-BE49-F238E27FC236}">
                <a16:creationId xmlns:a16="http://schemas.microsoft.com/office/drawing/2014/main" id="{41C2144E-52A1-4970-9E1E-30E913E4AB89}"/>
              </a:ext>
            </a:extLst>
          </p:cNvPr>
          <p:cNvSpPr txBox="1"/>
          <p:nvPr/>
        </p:nvSpPr>
        <p:spPr>
          <a:xfrm>
            <a:off x="770011" y="6333326"/>
            <a:ext cx="3371850" cy="369332"/>
          </a:xfrm>
          <a:prstGeom prst="rect">
            <a:avLst/>
          </a:prstGeom>
          <a:noFill/>
        </p:spPr>
        <p:txBody>
          <a:bodyPr wrap="square" rtlCol="0">
            <a:spAutoFit/>
          </a:bodyPr>
          <a:lstStyle/>
          <a:p>
            <a:pPr algn="ctr"/>
            <a:r>
              <a:rPr lang="en-US" dirty="0">
                <a:hlinkClick r:id="rId5"/>
              </a:rPr>
              <a:t>Link to Notebook</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138</TotalTime>
  <Words>555</Words>
  <Application>Microsoft Office PowerPoint</Application>
  <PresentationFormat>Widescreen</PresentationFormat>
  <Paragraphs>135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Jacob Tarter - Huntersville</cp:lastModifiedBy>
  <cp:revision>197</cp:revision>
  <dcterms:created xsi:type="dcterms:W3CDTF">2021-04-29T18:58:34Z</dcterms:created>
  <dcterms:modified xsi:type="dcterms:W3CDTF">2021-12-05T23:10:00Z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